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5" r:id="rId2"/>
    <p:sldId id="286" r:id="rId3"/>
    <p:sldId id="287" r:id="rId4"/>
    <p:sldId id="288" r:id="rId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91" d="100"/>
          <a:sy n="91" d="100"/>
        </p:scale>
        <p:origin x="912" y="78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4-2-2016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§2.2 </a:t>
            </a:r>
            <a:r>
              <a:rPr lang="en-US" dirty="0" err="1" smtClean="0"/>
              <a:t>Eenparig</a:t>
            </a:r>
            <a:r>
              <a:rPr lang="en-US" dirty="0" smtClean="0"/>
              <a:t> </a:t>
            </a:r>
            <a:r>
              <a:rPr lang="en-US" dirty="0" err="1" smtClean="0"/>
              <a:t>rechtlijnige</a:t>
            </a:r>
            <a:r>
              <a:rPr lang="en-US" dirty="0" smtClean="0"/>
              <a:t> </a:t>
            </a:r>
            <a:r>
              <a:rPr lang="en-US" dirty="0" err="1" smtClean="0"/>
              <a:t>beweging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896032"/>
          </a:xfrm>
        </p:spPr>
        <p:txBody>
          <a:bodyPr/>
          <a:lstStyle/>
          <a:p>
            <a:r>
              <a:rPr lang="en-US" b="1" dirty="0" err="1" smtClean="0"/>
              <a:t>Eenparig</a:t>
            </a:r>
            <a:r>
              <a:rPr lang="en-US" b="1" dirty="0" smtClean="0"/>
              <a:t> </a:t>
            </a:r>
            <a:r>
              <a:rPr lang="en-US" b="1" dirty="0" err="1" smtClean="0"/>
              <a:t>rechtlijnige</a:t>
            </a:r>
            <a:r>
              <a:rPr lang="en-US" b="1" dirty="0" smtClean="0"/>
              <a:t> </a:t>
            </a:r>
            <a:r>
              <a:rPr lang="en-US" b="1" dirty="0" err="1" smtClean="0"/>
              <a:t>beweging</a:t>
            </a:r>
            <a:r>
              <a:rPr lang="en-US" dirty="0" smtClean="0"/>
              <a:t>: </a:t>
            </a:r>
            <a:r>
              <a:rPr lang="en-US" dirty="0" err="1" smtClean="0"/>
              <a:t>beweging</a:t>
            </a:r>
            <a:r>
              <a:rPr lang="en-US" dirty="0" smtClean="0"/>
              <a:t> met </a:t>
            </a:r>
            <a:r>
              <a:rPr lang="en-US" dirty="0" err="1" smtClean="0"/>
              <a:t>constante</a:t>
            </a:r>
            <a:r>
              <a:rPr lang="en-US" dirty="0" smtClean="0"/>
              <a:t> </a:t>
            </a:r>
            <a:r>
              <a:rPr lang="en-US" dirty="0" err="1" smtClean="0"/>
              <a:t>snelheid</a:t>
            </a:r>
            <a:r>
              <a:rPr lang="en-US" dirty="0" smtClean="0"/>
              <a:t> in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rechte</a:t>
            </a:r>
            <a:r>
              <a:rPr lang="en-US" dirty="0" smtClean="0"/>
              <a:t> </a:t>
            </a:r>
            <a:r>
              <a:rPr lang="en-US" dirty="0" err="1" smtClean="0"/>
              <a:t>lijn</a:t>
            </a:r>
            <a:r>
              <a:rPr lang="en-US" dirty="0" smtClean="0"/>
              <a:t> (“</a:t>
            </a:r>
            <a:r>
              <a:rPr lang="en-US" dirty="0" err="1" smtClean="0"/>
              <a:t>eenparig</a:t>
            </a:r>
            <a:r>
              <a:rPr lang="en-US" dirty="0" smtClean="0"/>
              <a:t>”=constant)</a:t>
            </a:r>
            <a:endParaRPr lang="nl-NL" dirty="0"/>
          </a:p>
        </p:txBody>
      </p:sp>
      <p:grpSp>
        <p:nvGrpSpPr>
          <p:cNvPr id="5" name="Group 4"/>
          <p:cNvGrpSpPr/>
          <p:nvPr/>
        </p:nvGrpSpPr>
        <p:grpSpPr>
          <a:xfrm>
            <a:off x="395131" y="1775966"/>
            <a:ext cx="5578194" cy="2793836"/>
            <a:chOff x="395131" y="1775966"/>
            <a:chExt cx="5578194" cy="2793836"/>
          </a:xfrm>
        </p:grpSpPr>
        <p:sp>
          <p:nvSpPr>
            <p:cNvPr id="4" name="Tekstvak 3"/>
            <p:cNvSpPr txBox="1"/>
            <p:nvPr/>
          </p:nvSpPr>
          <p:spPr>
            <a:xfrm>
              <a:off x="395131" y="1775966"/>
              <a:ext cx="557819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 err="1" smtClean="0">
                  <a:latin typeface="Calibri" pitchFamily="34" charset="0"/>
                </a:rPr>
                <a:t>Te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herkennen</a:t>
              </a:r>
              <a:r>
                <a:rPr lang="en-US" sz="2400" dirty="0" smtClean="0">
                  <a:latin typeface="Calibri" pitchFamily="34" charset="0"/>
                </a:rPr>
                <a:t> </a:t>
              </a:r>
              <a:r>
                <a:rPr lang="en-US" sz="2400" dirty="0" err="1" smtClean="0">
                  <a:latin typeface="Calibri" pitchFamily="34" charset="0"/>
                </a:rPr>
                <a:t>aan</a:t>
              </a:r>
              <a:endParaRPr lang="en-US" sz="2400" dirty="0" smtClean="0">
                <a:latin typeface="Calibri" pitchFamily="34" charset="0"/>
              </a:endParaRPr>
            </a:p>
            <a:p>
              <a:pPr marL="800100" lvl="1" indent="-342900">
                <a:buFont typeface="Courier New" panose="02070309020205020404" pitchFamily="49" charset="0"/>
                <a:buChar char="o"/>
              </a:pPr>
              <a:r>
                <a:rPr lang="en-US" dirty="0" err="1" smtClean="0"/>
                <a:t>Schuine</a:t>
              </a:r>
              <a:r>
                <a:rPr lang="en-US" dirty="0" smtClean="0"/>
                <a:t> </a:t>
              </a:r>
              <a:r>
                <a:rPr lang="en-US" dirty="0" err="1" smtClean="0"/>
                <a:t>rechte</a:t>
              </a:r>
              <a:r>
                <a:rPr lang="en-US" dirty="0" smtClean="0"/>
                <a:t> </a:t>
              </a:r>
              <a:r>
                <a:rPr lang="en-US" dirty="0" err="1" smtClean="0"/>
                <a:t>lijnen</a:t>
              </a:r>
              <a:r>
                <a:rPr lang="en-US" dirty="0" smtClean="0"/>
                <a:t> in (</a:t>
              </a:r>
              <a:r>
                <a:rPr lang="en-US" dirty="0" err="1" smtClean="0"/>
                <a:t>x,t</a:t>
              </a:r>
              <a:r>
                <a:rPr lang="en-US" dirty="0" smtClean="0"/>
                <a:t>)-diagram</a:t>
              </a:r>
            </a:p>
          </p:txBody>
        </p: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2121241" y="2641695"/>
              <a:ext cx="2749810" cy="1928107"/>
              <a:chOff x="520" y="816"/>
              <a:chExt cx="1426" cy="999"/>
            </a:xfrm>
          </p:grpSpPr>
          <p:grpSp>
            <p:nvGrpSpPr>
              <p:cNvPr id="8" name="Group 10"/>
              <p:cNvGrpSpPr>
                <a:grpSpLocks/>
              </p:cNvGrpSpPr>
              <p:nvPr/>
            </p:nvGrpSpPr>
            <p:grpSpPr bwMode="auto">
              <a:xfrm>
                <a:off x="702" y="872"/>
                <a:ext cx="1244" cy="720"/>
                <a:chOff x="702" y="872"/>
                <a:chExt cx="1244" cy="720"/>
              </a:xfrm>
            </p:grpSpPr>
            <p:sp>
              <p:nvSpPr>
                <p:cNvPr id="11" name="Line 8"/>
                <p:cNvSpPr>
                  <a:spLocks noChangeShapeType="1"/>
                </p:cNvSpPr>
                <p:nvPr/>
              </p:nvSpPr>
              <p:spPr bwMode="auto">
                <a:xfrm>
                  <a:off x="702" y="872"/>
                  <a:ext cx="0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" name="Line 9"/>
                <p:cNvSpPr>
                  <a:spLocks noChangeShapeType="1"/>
                </p:cNvSpPr>
                <p:nvPr/>
              </p:nvSpPr>
              <p:spPr bwMode="auto">
                <a:xfrm>
                  <a:off x="702" y="1592"/>
                  <a:ext cx="12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9" name="Text Box 11"/>
              <p:cNvSpPr txBox="1">
                <a:spLocks noChangeArrowheads="1"/>
              </p:cNvSpPr>
              <p:nvPr/>
            </p:nvSpPr>
            <p:spPr bwMode="auto">
              <a:xfrm>
                <a:off x="520" y="816"/>
                <a:ext cx="192" cy="2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nl-NL" dirty="0"/>
                  <a:t>x</a:t>
                </a:r>
              </a:p>
            </p:txBody>
          </p:sp>
          <p:sp>
            <p:nvSpPr>
              <p:cNvPr id="10" name="Text Box 12"/>
              <p:cNvSpPr txBox="1">
                <a:spLocks noChangeArrowheads="1"/>
              </p:cNvSpPr>
              <p:nvPr/>
            </p:nvSpPr>
            <p:spPr bwMode="auto">
              <a:xfrm>
                <a:off x="1349" y="1593"/>
                <a:ext cx="179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nl-NL"/>
                  <a:t>t</a:t>
                </a:r>
              </a:p>
            </p:txBody>
          </p:sp>
        </p:grpSp>
        <p:sp>
          <p:nvSpPr>
            <p:cNvPr id="7" name="Line 47"/>
            <p:cNvSpPr>
              <a:spLocks noChangeShapeType="1"/>
            </p:cNvSpPr>
            <p:nvPr/>
          </p:nvSpPr>
          <p:spPr bwMode="auto">
            <a:xfrm flipV="1">
              <a:off x="2469824" y="3250199"/>
              <a:ext cx="716997" cy="889205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4" name="Rechte verbindingslijn 13"/>
            <p:cNvCxnSpPr/>
            <p:nvPr/>
          </p:nvCxnSpPr>
          <p:spPr>
            <a:xfrm>
              <a:off x="3177768" y="3261656"/>
              <a:ext cx="1068309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Rechte verbindingslijn 15"/>
            <p:cNvCxnSpPr/>
            <p:nvPr/>
          </p:nvCxnSpPr>
          <p:spPr>
            <a:xfrm>
              <a:off x="4237024" y="3250199"/>
              <a:ext cx="443620" cy="47078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13" name="Group 12"/>
          <p:cNvGrpSpPr/>
          <p:nvPr/>
        </p:nvGrpSpPr>
        <p:grpSpPr>
          <a:xfrm>
            <a:off x="3719833" y="2556208"/>
            <a:ext cx="5222030" cy="864085"/>
            <a:chOff x="3719833" y="2556208"/>
            <a:chExt cx="5222030" cy="864085"/>
          </a:xfrm>
        </p:grpSpPr>
        <p:cxnSp>
          <p:nvCxnSpPr>
            <p:cNvPr id="18" name="Rechte verbindingslijn met pijl 17"/>
            <p:cNvCxnSpPr/>
            <p:nvPr/>
          </p:nvCxnSpPr>
          <p:spPr>
            <a:xfrm flipH="1">
              <a:off x="3719833" y="2890664"/>
              <a:ext cx="838978" cy="311162"/>
            </a:xfrm>
            <a:prstGeom prst="straightConnector1">
              <a:avLst/>
            </a:prstGeom>
            <a:ln w="19050">
              <a:solidFill>
                <a:srgbClr val="0070C0"/>
              </a:solidFill>
              <a:prstDash val="solid"/>
              <a:headEnd type="none" w="med" len="me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kstvak 18"/>
            <p:cNvSpPr txBox="1"/>
            <p:nvPr/>
          </p:nvSpPr>
          <p:spPr>
            <a:xfrm>
              <a:off x="4559987" y="2556208"/>
              <a:ext cx="4381876" cy="8640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speciaal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geval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 van </a:t>
              </a:r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eenparig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 </a:t>
              </a:r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rechtlijnig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 met v=0 m/s!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sp>
        <p:nvSpPr>
          <p:cNvPr id="21" name="Tekstvak 20"/>
          <p:cNvSpPr txBox="1"/>
          <p:nvPr/>
        </p:nvSpPr>
        <p:spPr>
          <a:xfrm>
            <a:off x="379818" y="4420974"/>
            <a:ext cx="6036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800100" lvl="1" indent="-342900">
              <a:buFont typeface="Courier New" panose="02070309020205020404" pitchFamily="49" charset="0"/>
              <a:buChar char="o"/>
            </a:pPr>
            <a:r>
              <a:rPr lang="en-US" dirty="0" err="1" smtClean="0"/>
              <a:t>Horizontale</a:t>
            </a:r>
            <a:r>
              <a:rPr lang="en-US" dirty="0" smtClean="0"/>
              <a:t> </a:t>
            </a:r>
            <a:r>
              <a:rPr lang="en-US" dirty="0" err="1" smtClean="0"/>
              <a:t>rechte</a:t>
            </a:r>
            <a:r>
              <a:rPr lang="en-US" dirty="0" smtClean="0"/>
              <a:t> </a:t>
            </a:r>
            <a:r>
              <a:rPr lang="en-US" dirty="0" err="1" smtClean="0"/>
              <a:t>lijnen</a:t>
            </a:r>
            <a:r>
              <a:rPr lang="en-US" dirty="0" smtClean="0"/>
              <a:t> in (</a:t>
            </a:r>
            <a:r>
              <a:rPr lang="en-US" dirty="0" err="1" smtClean="0"/>
              <a:t>v,t</a:t>
            </a:r>
            <a:r>
              <a:rPr lang="en-US" dirty="0" smtClean="0"/>
              <a:t>)-diagram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2121241" y="4974315"/>
            <a:ext cx="2749810" cy="1866346"/>
            <a:chOff x="2121241" y="4974315"/>
            <a:chExt cx="2749810" cy="1866346"/>
          </a:xfrm>
        </p:grpSpPr>
        <p:grpSp>
          <p:nvGrpSpPr>
            <p:cNvPr id="22" name="Group 18"/>
            <p:cNvGrpSpPr>
              <a:grpSpLocks/>
            </p:cNvGrpSpPr>
            <p:nvPr/>
          </p:nvGrpSpPr>
          <p:grpSpPr bwMode="auto">
            <a:xfrm>
              <a:off x="2121241" y="4974315"/>
              <a:ext cx="2749810" cy="1866346"/>
              <a:chOff x="520" y="848"/>
              <a:chExt cx="1426" cy="967"/>
            </a:xfrm>
          </p:grpSpPr>
          <p:grpSp>
            <p:nvGrpSpPr>
              <p:cNvPr id="23" name="Group 10"/>
              <p:cNvGrpSpPr>
                <a:grpSpLocks/>
              </p:cNvGrpSpPr>
              <p:nvPr/>
            </p:nvGrpSpPr>
            <p:grpSpPr bwMode="auto">
              <a:xfrm>
                <a:off x="702" y="872"/>
                <a:ext cx="1244" cy="720"/>
                <a:chOff x="702" y="872"/>
                <a:chExt cx="1244" cy="720"/>
              </a:xfrm>
            </p:grpSpPr>
            <p:sp>
              <p:nvSpPr>
                <p:cNvPr id="26" name="Line 8"/>
                <p:cNvSpPr>
                  <a:spLocks noChangeShapeType="1"/>
                </p:cNvSpPr>
                <p:nvPr/>
              </p:nvSpPr>
              <p:spPr bwMode="auto">
                <a:xfrm>
                  <a:off x="702" y="872"/>
                  <a:ext cx="0" cy="72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9"/>
                <p:cNvSpPr>
                  <a:spLocks noChangeShapeType="1"/>
                </p:cNvSpPr>
                <p:nvPr/>
              </p:nvSpPr>
              <p:spPr bwMode="auto">
                <a:xfrm>
                  <a:off x="702" y="1592"/>
                  <a:ext cx="124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" name="Text Box 11"/>
              <p:cNvSpPr txBox="1">
                <a:spLocks noChangeArrowheads="1"/>
              </p:cNvSpPr>
              <p:nvPr/>
            </p:nvSpPr>
            <p:spPr bwMode="auto">
              <a:xfrm>
                <a:off x="520" y="848"/>
                <a:ext cx="168" cy="23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nl-NL" dirty="0" smtClean="0"/>
                  <a:t>v</a:t>
                </a:r>
                <a:endParaRPr lang="nl-NL" dirty="0"/>
              </a:p>
            </p:txBody>
          </p:sp>
          <p:sp>
            <p:nvSpPr>
              <p:cNvPr id="25" name="Text Box 12"/>
              <p:cNvSpPr txBox="1">
                <a:spLocks noChangeArrowheads="1"/>
              </p:cNvSpPr>
              <p:nvPr/>
            </p:nvSpPr>
            <p:spPr bwMode="auto">
              <a:xfrm>
                <a:off x="1349" y="1593"/>
                <a:ext cx="179" cy="22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nl-NL"/>
                  <a:t>t</a:t>
                </a:r>
              </a:p>
            </p:txBody>
          </p:sp>
        </p:grpSp>
        <p:cxnSp>
          <p:nvCxnSpPr>
            <p:cNvPr id="33" name="Rechte verbindingslijn 32"/>
            <p:cNvCxnSpPr/>
            <p:nvPr/>
          </p:nvCxnSpPr>
          <p:spPr>
            <a:xfrm>
              <a:off x="2469824" y="5478246"/>
              <a:ext cx="1068309" cy="0"/>
            </a:xfrm>
            <a:prstGeom prst="line">
              <a:avLst/>
            </a:prstGeom>
            <a:noFill/>
            <a:ln w="317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Rechte verbindingslijn 34"/>
            <p:cNvCxnSpPr/>
            <p:nvPr/>
          </p:nvCxnSpPr>
          <p:spPr>
            <a:xfrm>
              <a:off x="3530851" y="5468293"/>
              <a:ext cx="0" cy="247156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Rechte verbindingslijn 36"/>
            <p:cNvCxnSpPr/>
            <p:nvPr/>
          </p:nvCxnSpPr>
          <p:spPr>
            <a:xfrm>
              <a:off x="3520027" y="5697343"/>
              <a:ext cx="1332918" cy="0"/>
            </a:xfrm>
            <a:prstGeom prst="line">
              <a:avLst/>
            </a:prstGeom>
            <a:ln w="38100">
              <a:solidFill>
                <a:srgbClr val="FF000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76655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 </a:t>
            </a:r>
            <a:r>
              <a:rPr lang="en-US" dirty="0" err="1" smtClean="0"/>
              <a:t>plaats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snelheid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>
              <a:xfrm>
                <a:off x="395653" y="905608"/>
                <a:ext cx="8546123" cy="814550"/>
              </a:xfrm>
            </p:spPr>
            <p:txBody>
              <a:bodyPr/>
              <a:lstStyle/>
              <a:p>
                <a:r>
                  <a:rPr lang="en-US" dirty="0" err="1" smtClean="0"/>
                  <a:t>Berekenen</a:t>
                </a:r>
                <a:r>
                  <a:rPr lang="en-US" dirty="0" smtClean="0"/>
                  <a:t> </a:t>
                </a:r>
                <a:r>
                  <a:rPr lang="en-US" b="1" dirty="0" err="1" smtClean="0"/>
                  <a:t>gemiddelde</a:t>
                </a:r>
                <a:r>
                  <a:rPr lang="en-US" dirty="0" smtClean="0"/>
                  <a:t> </a:t>
                </a:r>
                <a:r>
                  <a:rPr lang="en-US" dirty="0" err="1" smtClean="0"/>
                  <a:t>snelheid</a:t>
                </a:r>
                <a:r>
                  <a:rPr lang="en-US" dirty="0" smtClean="0"/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𝑣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𝑔𝑒𝑚</m:t>
                        </m:r>
                      </m:sub>
                    </m:sSub>
                    <m:r>
                      <a:rPr lang="en-US" i="1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𝑥</m:t>
                        </m:r>
                      </m:num>
                      <m:den>
                        <m:r>
                          <a:rPr lang="en-US" i="1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den>
                    </m:f>
                  </m:oMath>
                </a14:m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653" y="905608"/>
                <a:ext cx="8546123" cy="814550"/>
              </a:xfrm>
              <a:blipFill rotWithShape="0">
                <a:blip r:embed="rId2"/>
                <a:stretch>
                  <a:fillRect l="-99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2" name="Group 31"/>
          <p:cNvGrpSpPr/>
          <p:nvPr/>
        </p:nvGrpSpPr>
        <p:grpSpPr>
          <a:xfrm>
            <a:off x="386861" y="1583726"/>
            <a:ext cx="8546123" cy="5102972"/>
            <a:chOff x="386861" y="1583726"/>
            <a:chExt cx="8546123" cy="5102972"/>
          </a:xfrm>
        </p:grpSpPr>
        <p:sp>
          <p:nvSpPr>
            <p:cNvPr id="29" name="Tijdelijke aanduiding voor inhoud 2"/>
            <p:cNvSpPr txBox="1">
              <a:spLocks/>
            </p:cNvSpPr>
            <p:nvPr/>
          </p:nvSpPr>
          <p:spPr bwMode="auto">
            <a:xfrm>
              <a:off x="386861" y="1583726"/>
              <a:ext cx="8546123" cy="81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err="1" smtClean="0"/>
                <a:t>Uit</a:t>
              </a:r>
              <a:r>
                <a:rPr lang="en-US" dirty="0" smtClean="0"/>
                <a:t> </a:t>
              </a:r>
              <a:r>
                <a:rPr lang="en-US" dirty="0" err="1" smtClean="0"/>
                <a:t>grafiek</a:t>
              </a:r>
              <a:r>
                <a:rPr lang="en-US" dirty="0" smtClean="0"/>
                <a:t>:</a:t>
              </a:r>
              <a:endParaRPr lang="nl-NL" dirty="0"/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498488" y="2697934"/>
              <a:ext cx="5852665" cy="3988764"/>
              <a:chOff x="498488" y="2697934"/>
              <a:chExt cx="5852665" cy="3988764"/>
            </a:xfrm>
          </p:grpSpPr>
          <p:grpSp>
            <p:nvGrpSpPr>
              <p:cNvPr id="28" name="Groep 27"/>
              <p:cNvGrpSpPr/>
              <p:nvPr/>
            </p:nvGrpSpPr>
            <p:grpSpPr>
              <a:xfrm>
                <a:off x="498488" y="2697934"/>
                <a:ext cx="5852665" cy="3988764"/>
                <a:chOff x="490753" y="1825220"/>
                <a:chExt cx="7177531" cy="4891695"/>
              </a:xfrm>
            </p:grpSpPr>
            <p:cxnSp>
              <p:nvCxnSpPr>
                <p:cNvPr id="5" name="Straight Connector 4"/>
                <p:cNvCxnSpPr/>
                <p:nvPr/>
              </p:nvCxnSpPr>
              <p:spPr>
                <a:xfrm>
                  <a:off x="1837852" y="1973712"/>
                  <a:ext cx="0" cy="375718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" name="Straight Connector 5"/>
                <p:cNvCxnSpPr/>
                <p:nvPr/>
              </p:nvCxnSpPr>
              <p:spPr>
                <a:xfrm>
                  <a:off x="1837852" y="5730900"/>
                  <a:ext cx="583043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TextBox 6"/>
                <p:cNvSpPr txBox="1"/>
                <p:nvPr/>
              </p:nvSpPr>
              <p:spPr>
                <a:xfrm rot="16200000">
                  <a:off x="86569" y="3112880"/>
                  <a:ext cx="1374539" cy="56617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x (m)</a:t>
                  </a:r>
                  <a:r>
                    <a:rPr lang="en-US" sz="2400" dirty="0" smtClean="0">
                      <a:latin typeface="Calibri" pitchFamily="34" charset="0"/>
                      <a:sym typeface="Symbol" panose="05050102010706020507" pitchFamily="18" charset="2"/>
                    </a:rPr>
                    <a:t></a:t>
                  </a:r>
                  <a:endParaRPr lang="en-US" sz="2400" dirty="0" smtClean="0">
                    <a:latin typeface="Calibri" pitchFamily="34" charset="0"/>
                  </a:endParaRPr>
                </a:p>
              </p:txBody>
            </p:sp>
            <p:sp>
              <p:nvSpPr>
                <p:cNvPr id="8" name="TextBox 7"/>
                <p:cNvSpPr txBox="1"/>
                <p:nvPr/>
              </p:nvSpPr>
              <p:spPr>
                <a:xfrm>
                  <a:off x="4199033" y="6150744"/>
                  <a:ext cx="1183850" cy="56617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t (s)</a:t>
                  </a:r>
                  <a:r>
                    <a:rPr lang="en-US" sz="2400" dirty="0" smtClean="0">
                      <a:latin typeface="Calibri" pitchFamily="34" charset="0"/>
                      <a:sym typeface="Symbol" panose="05050102010706020507" pitchFamily="18" charset="2"/>
                    </a:rPr>
                    <a:t></a:t>
                  </a:r>
                  <a:endParaRPr lang="en-US" sz="2400" dirty="0" smtClean="0">
                    <a:latin typeface="Calibri" pitchFamily="34" charset="0"/>
                  </a:endParaRPr>
                </a:p>
              </p:txBody>
            </p:sp>
            <p:cxnSp>
              <p:nvCxnSpPr>
                <p:cNvPr id="9" name="Straight Connector 8"/>
                <p:cNvCxnSpPr/>
                <p:nvPr/>
              </p:nvCxnSpPr>
              <p:spPr>
                <a:xfrm>
                  <a:off x="1747319" y="2109514"/>
                  <a:ext cx="19012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742791" y="3909514"/>
                  <a:ext cx="19012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747319" y="4818698"/>
                  <a:ext cx="19012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2824680" y="5613728"/>
                  <a:ext cx="0" cy="19865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3819053" y="5631573"/>
                  <a:ext cx="0" cy="19865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>
                  <a:off x="4805881" y="5631572"/>
                  <a:ext cx="0" cy="19865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>
                  <a:off x="5773093" y="5631571"/>
                  <a:ext cx="0" cy="19865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>
                  <a:off x="6759921" y="5613728"/>
                  <a:ext cx="0" cy="198653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TextBox 16"/>
                <p:cNvSpPr txBox="1"/>
                <p:nvPr/>
              </p:nvSpPr>
              <p:spPr>
                <a:xfrm>
                  <a:off x="1029994" y="1825220"/>
                  <a:ext cx="651140" cy="4616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200</a:t>
                  </a:r>
                </a:p>
              </p:txBody>
            </p:sp>
            <p:cxnSp>
              <p:nvCxnSpPr>
                <p:cNvPr id="18" name="Straight Connector 17"/>
                <p:cNvCxnSpPr/>
                <p:nvPr/>
              </p:nvCxnSpPr>
              <p:spPr>
                <a:xfrm>
                  <a:off x="1768445" y="2993605"/>
                  <a:ext cx="19012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/>
                <p:cNvSpPr txBox="1"/>
                <p:nvPr/>
              </p:nvSpPr>
              <p:spPr>
                <a:xfrm>
                  <a:off x="1042215" y="2712818"/>
                  <a:ext cx="651140" cy="461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150</a:t>
                  </a:r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1018386" y="3617446"/>
                  <a:ext cx="651140" cy="461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100</a:t>
                  </a:r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179979" y="4545112"/>
                  <a:ext cx="495650" cy="46166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50</a:t>
                  </a:r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545553" y="5689079"/>
                  <a:ext cx="3401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0</a:t>
                  </a:r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2634926" y="5742673"/>
                  <a:ext cx="3401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2</a:t>
                  </a:r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3630811" y="5744614"/>
                  <a:ext cx="3401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4</a:t>
                  </a:r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639899" y="5730900"/>
                  <a:ext cx="3401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6</a:t>
                  </a:r>
                </a:p>
              </p:txBody>
            </p:sp>
            <p:sp>
              <p:nvSpPr>
                <p:cNvPr id="26" name="TextBox 25"/>
                <p:cNvSpPr txBox="1"/>
                <p:nvPr/>
              </p:nvSpPr>
              <p:spPr>
                <a:xfrm>
                  <a:off x="5621120" y="5743391"/>
                  <a:ext cx="34015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8</a:t>
                  </a:r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512891" y="5743373"/>
                  <a:ext cx="495649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 smtClean="0">
                      <a:latin typeface="Calibri" pitchFamily="34" charset="0"/>
                    </a:rPr>
                    <a:t>10</a:t>
                  </a:r>
                </a:p>
              </p:txBody>
            </p:sp>
          </p:grpSp>
          <p:sp>
            <p:nvSpPr>
              <p:cNvPr id="30" name="Freeform 34"/>
              <p:cNvSpPr/>
              <p:nvPr/>
            </p:nvSpPr>
            <p:spPr>
              <a:xfrm flipV="1">
                <a:off x="1596931" y="3001456"/>
                <a:ext cx="4396496" cy="2866678"/>
              </a:xfrm>
              <a:custGeom>
                <a:avLst/>
                <a:gdLst>
                  <a:gd name="connsiteX0" fmla="*/ 0 w 5432079"/>
                  <a:gd name="connsiteY0" fmla="*/ 0 h 3541916"/>
                  <a:gd name="connsiteX1" fmla="*/ 1013988 w 5432079"/>
                  <a:gd name="connsiteY1" fmla="*/ 1819747 h 3541916"/>
                  <a:gd name="connsiteX2" fmla="*/ 1991762 w 5432079"/>
                  <a:gd name="connsiteY2" fmla="*/ 2734147 h 3541916"/>
                  <a:gd name="connsiteX3" fmla="*/ 3032911 w 5432079"/>
                  <a:gd name="connsiteY3" fmla="*/ 3186820 h 3541916"/>
                  <a:gd name="connsiteX4" fmla="*/ 3965418 w 5432079"/>
                  <a:gd name="connsiteY4" fmla="*/ 3395050 h 3541916"/>
                  <a:gd name="connsiteX5" fmla="*/ 4970352 w 5432079"/>
                  <a:gd name="connsiteY5" fmla="*/ 3521798 h 3541916"/>
                  <a:gd name="connsiteX6" fmla="*/ 5432079 w 5432079"/>
                  <a:gd name="connsiteY6" fmla="*/ 3539905 h 3541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432079" h="3541916">
                    <a:moveTo>
                      <a:pt x="0" y="0"/>
                    </a:moveTo>
                    <a:cubicBezTo>
                      <a:pt x="341014" y="682028"/>
                      <a:pt x="682028" y="1364056"/>
                      <a:pt x="1013988" y="1819747"/>
                    </a:cubicBezTo>
                    <a:cubicBezTo>
                      <a:pt x="1345948" y="2275438"/>
                      <a:pt x="1655275" y="2506302"/>
                      <a:pt x="1991762" y="2734147"/>
                    </a:cubicBezTo>
                    <a:cubicBezTo>
                      <a:pt x="2328249" y="2961992"/>
                      <a:pt x="2703968" y="3076670"/>
                      <a:pt x="3032911" y="3186820"/>
                    </a:cubicBezTo>
                    <a:cubicBezTo>
                      <a:pt x="3361854" y="3296971"/>
                      <a:pt x="3642511" y="3339220"/>
                      <a:pt x="3965418" y="3395050"/>
                    </a:cubicBezTo>
                    <a:cubicBezTo>
                      <a:pt x="4288325" y="3450880"/>
                      <a:pt x="4725909" y="3497656"/>
                      <a:pt x="4970352" y="3521798"/>
                    </a:cubicBezTo>
                    <a:cubicBezTo>
                      <a:pt x="5214795" y="3545940"/>
                      <a:pt x="5323437" y="3542922"/>
                      <a:pt x="5432079" y="3539905"/>
                    </a:cubicBezTo>
                  </a:path>
                </a:pathLst>
              </a:custGeom>
              <a:noFill/>
              <a:ln w="28575">
                <a:solidFill>
                  <a:srgbClr val="FF0000"/>
                </a:solidFill>
              </a:ln>
            </p:spPr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hthoek 41"/>
                <p:cNvSpPr/>
                <p:nvPr/>
              </p:nvSpPr>
              <p:spPr>
                <a:xfrm>
                  <a:off x="1135717" y="2049579"/>
                  <a:ext cx="6269766" cy="491738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i="1" u="sng" dirty="0" smtClean="0"/>
                    <a:t>Voorbeeld</a:t>
                  </a:r>
                  <a:r>
                    <a:rPr lang="en-US" i="1" dirty="0"/>
                    <a:t>:</a:t>
                  </a:r>
                  <a:r>
                    <a:rPr lang="en-US" i="1" dirty="0" smtClean="0"/>
                    <a:t> </a:t>
                  </a:r>
                  <a:r>
                    <a:rPr lang="en-US" i="1" dirty="0" err="1"/>
                    <a:t>bepaal</a:t>
                  </a:r>
                  <a:r>
                    <a:rPr lang="en-US" i="1" dirty="0"/>
                    <a:t>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US" i="1" dirty="0" smtClean="0">
                              <a:latin typeface="Cambria Math" panose="02040503050406030204" pitchFamily="18" charset="0"/>
                            </a:rPr>
                            <m:t>𝑔𝑒𝑚</m:t>
                          </m:r>
                        </m:sub>
                      </m:sSub>
                    </m:oMath>
                  </a14:m>
                  <a:r>
                    <a:rPr lang="en-US" i="1" dirty="0" smtClean="0"/>
                    <a:t> </a:t>
                  </a:r>
                  <a:r>
                    <a:rPr lang="en-US" i="1" dirty="0"/>
                    <a:t> </a:t>
                  </a:r>
                  <a:r>
                    <a:rPr lang="en-US" i="1" dirty="0" err="1"/>
                    <a:t>tussen</a:t>
                  </a:r>
                  <a:r>
                    <a:rPr lang="en-US" i="1" dirty="0"/>
                    <a:t> 2,0 en 8,0 s</a:t>
                  </a:r>
                  <a:endParaRPr lang="nl-NL" i="1" dirty="0"/>
                </a:p>
              </p:txBody>
            </p:sp>
          </mc:Choice>
          <mc:Fallback xmlns="">
            <p:sp>
              <p:nvSpPr>
                <p:cNvPr id="42" name="Rechthoek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35717" y="2049579"/>
                  <a:ext cx="6269766" cy="49173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458" t="-8642" b="-22222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3" name="Group 32"/>
          <p:cNvGrpSpPr/>
          <p:nvPr/>
        </p:nvGrpSpPr>
        <p:grpSpPr>
          <a:xfrm>
            <a:off x="2403669" y="2883318"/>
            <a:ext cx="2407828" cy="3009553"/>
            <a:chOff x="2403669" y="2883318"/>
            <a:chExt cx="2407828" cy="3009553"/>
          </a:xfrm>
        </p:grpSpPr>
        <p:cxnSp>
          <p:nvCxnSpPr>
            <p:cNvPr id="46" name="Rechte verbindingslijn 45"/>
            <p:cNvCxnSpPr/>
            <p:nvPr/>
          </p:nvCxnSpPr>
          <p:spPr>
            <a:xfrm flipV="1">
              <a:off x="4811497" y="2883318"/>
              <a:ext cx="0" cy="3009553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Rechte verbindingslijn 43"/>
            <p:cNvCxnSpPr/>
            <p:nvPr/>
          </p:nvCxnSpPr>
          <p:spPr>
            <a:xfrm flipV="1">
              <a:off x="2403669" y="3978744"/>
              <a:ext cx="16044" cy="1913542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2408052" y="3150971"/>
            <a:ext cx="2960379" cy="1743633"/>
            <a:chOff x="2408052" y="3150971"/>
            <a:chExt cx="2960379" cy="1743633"/>
          </a:xfrm>
        </p:grpSpPr>
        <p:sp>
          <p:nvSpPr>
            <p:cNvPr id="34" name="TextBox 39"/>
            <p:cNvSpPr txBox="1"/>
            <p:nvPr/>
          </p:nvSpPr>
          <p:spPr>
            <a:xfrm>
              <a:off x="4853546" y="3567311"/>
              <a:ext cx="51488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libri" pitchFamily="34" charset="0"/>
                  <a:sym typeface="Symbol"/>
                </a:rPr>
                <a:t>x</a:t>
              </a:r>
              <a:endParaRPr lang="en-US" sz="2400" b="1" dirty="0" smtClean="0">
                <a:latin typeface="Calibri" pitchFamily="34" charset="0"/>
              </a:endParaRPr>
            </a:p>
          </p:txBody>
        </p:sp>
        <p:sp>
          <p:nvSpPr>
            <p:cNvPr id="35" name="TextBox 40"/>
            <p:cNvSpPr txBox="1"/>
            <p:nvPr/>
          </p:nvSpPr>
          <p:spPr>
            <a:xfrm>
              <a:off x="3395969" y="4432939"/>
              <a:ext cx="4812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latin typeface="Calibri" pitchFamily="34" charset="0"/>
                  <a:sym typeface="Symbol"/>
                </a:rPr>
                <a:t>t</a:t>
              </a:r>
              <a:endParaRPr lang="en-US" sz="2400" b="1" dirty="0" smtClean="0">
                <a:latin typeface="Calibri" pitchFamily="34" charset="0"/>
              </a:endParaRPr>
            </a:p>
          </p:txBody>
        </p:sp>
        <p:cxnSp>
          <p:nvCxnSpPr>
            <p:cNvPr id="36" name="Straight Arrow Connector 51"/>
            <p:cNvCxnSpPr/>
            <p:nvPr/>
          </p:nvCxnSpPr>
          <p:spPr>
            <a:xfrm>
              <a:off x="4805786" y="3150971"/>
              <a:ext cx="0" cy="1276241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Rechte verbindingslijn 65"/>
            <p:cNvCxnSpPr/>
            <p:nvPr/>
          </p:nvCxnSpPr>
          <p:spPr>
            <a:xfrm>
              <a:off x="2408052" y="4403642"/>
              <a:ext cx="239773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Rechthoek 71"/>
              <p:cNvSpPr/>
              <p:nvPr/>
            </p:nvSpPr>
            <p:spPr>
              <a:xfrm>
                <a:off x="5628566" y="3451408"/>
                <a:ext cx="3352456" cy="13867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𝑔𝑒𝑚</m:t>
                          </m:r>
                        </m:sub>
                      </m:sSub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𝑥</m:t>
                          </m:r>
                        </m:num>
                        <m:den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∆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185−98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8,0−2,0</m:t>
                          </m:r>
                        </m:den>
                      </m:f>
                    </m:oMath>
                  </m:oMathPara>
                </a14:m>
                <a:endParaRPr lang="en-US" b="0" i="1" dirty="0" smtClean="0">
                  <a:latin typeface="Cambria Math" panose="02040503050406030204" pitchFamily="18" charset="0"/>
                  <a:ea typeface="Cambria Math"/>
                </a:endParaRPr>
              </a:p>
              <a:p>
                <a:pPr>
                  <a:lnSpc>
                    <a:spcPct val="150000"/>
                  </a:lnSpc>
                </a:pPr>
                <a:r>
                  <a:rPr lang="en-US" b="0" dirty="0" smtClean="0">
                    <a:ea typeface="Cambria Math"/>
                  </a:rPr>
                  <a:t>          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=15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𝑚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/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/>
                      </a:rPr>
                      <m:t>𝑠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72" name="Rechthoek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8566" y="3451408"/>
                <a:ext cx="3352456" cy="1386790"/>
              </a:xfrm>
              <a:prstGeom prst="rect">
                <a:avLst/>
              </a:prstGeom>
              <a:blipFill rotWithShape="0">
                <a:blip r:embed="rId4"/>
                <a:stretch>
                  <a:fillRect b="-87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3" name="Tekstvak 72"/>
              <p:cNvSpPr txBox="1"/>
              <p:nvPr/>
            </p:nvSpPr>
            <p:spPr>
              <a:xfrm>
                <a:off x="6718957" y="5001825"/>
                <a:ext cx="2353901" cy="15997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Is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constant 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dan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mag je 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ook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 </a:t>
                </a:r>
                <a:r>
                  <a:rPr lang="en-US" sz="2400" dirty="0" err="1" smtClean="0">
                    <a:solidFill>
                      <a:srgbClr val="0070C0"/>
                    </a:solidFill>
                    <a:latin typeface="Calibri" pitchFamily="34" charset="0"/>
                  </a:rPr>
                  <a:t>schrijven</a:t>
                </a:r>
                <a:r>
                  <a:rPr lang="en-US" sz="2400" dirty="0" smtClean="0">
                    <a:solidFill>
                      <a:srgbClr val="0070C0"/>
                    </a:solidFill>
                    <a:latin typeface="Calibri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𝑔𝑒𝑚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endParaRPr lang="nl-NL" sz="2400" dirty="0" smtClean="0">
                  <a:solidFill>
                    <a:srgbClr val="0070C0"/>
                  </a:solidFill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73" name="Tekstvak 7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8957" y="5001825"/>
                <a:ext cx="2353901" cy="1599733"/>
              </a:xfrm>
              <a:prstGeom prst="rect">
                <a:avLst/>
              </a:prstGeom>
              <a:blipFill rotWithShape="0">
                <a:blip r:embed="rId5"/>
                <a:stretch>
                  <a:fillRect l="-3886" t="-3053" r="-1295" b="-190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hoek 3"/>
          <p:cNvSpPr/>
          <p:nvPr/>
        </p:nvSpPr>
        <p:spPr>
          <a:xfrm>
            <a:off x="5033560" y="852780"/>
            <a:ext cx="1486832" cy="7417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nl-NL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4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Nauwkeurig</a:t>
            </a:r>
            <a:r>
              <a:rPr lang="en-US" dirty="0" smtClean="0"/>
              <a:t> </a:t>
            </a:r>
            <a:r>
              <a:rPr lang="en-US" dirty="0" err="1" smtClean="0"/>
              <a:t>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468572"/>
          </a:xfrm>
        </p:spPr>
        <p:txBody>
          <a:bodyPr/>
          <a:lstStyle/>
          <a:p>
            <a:r>
              <a:rPr lang="en-US" dirty="0" err="1" smtClean="0"/>
              <a:t>Grafieken</a:t>
            </a:r>
            <a:r>
              <a:rPr lang="en-US" dirty="0" smtClean="0"/>
              <a:t> </a:t>
            </a:r>
            <a:r>
              <a:rPr lang="en-US" dirty="0" err="1" smtClean="0"/>
              <a:t>aflezen</a:t>
            </a:r>
            <a:r>
              <a:rPr lang="en-US" dirty="0" smtClean="0"/>
              <a:t> doe je met </a:t>
            </a:r>
            <a:r>
              <a:rPr lang="en-US" dirty="0" err="1" smtClean="0"/>
              <a:t>een</a:t>
            </a:r>
            <a:r>
              <a:rPr lang="en-US" dirty="0" smtClean="0"/>
              <a:t>:</a:t>
            </a:r>
          </a:p>
          <a:p>
            <a:pPr lvl="1"/>
            <a:endParaRPr lang="nl-NL" dirty="0"/>
          </a:p>
        </p:txBody>
      </p:sp>
      <p:cxnSp>
        <p:nvCxnSpPr>
          <p:cNvPr id="4" name="Straight Connector 4"/>
          <p:cNvCxnSpPr/>
          <p:nvPr/>
        </p:nvCxnSpPr>
        <p:spPr>
          <a:xfrm>
            <a:off x="1738265" y="2182874"/>
            <a:ext cx="0" cy="3757188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5"/>
          <p:cNvCxnSpPr/>
          <p:nvPr/>
        </p:nvCxnSpPr>
        <p:spPr>
          <a:xfrm>
            <a:off x="1738265" y="5940062"/>
            <a:ext cx="583043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6"/>
          <p:cNvSpPr txBox="1"/>
          <p:nvPr/>
        </p:nvSpPr>
        <p:spPr>
          <a:xfrm rot="16200000">
            <a:off x="388476" y="2725709"/>
            <a:ext cx="845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x (m)</a:t>
            </a:r>
          </a:p>
        </p:txBody>
      </p:sp>
      <p:sp>
        <p:nvSpPr>
          <p:cNvPr id="7" name="TextBox 7"/>
          <p:cNvSpPr txBox="1"/>
          <p:nvPr/>
        </p:nvSpPr>
        <p:spPr>
          <a:xfrm>
            <a:off x="4126061" y="6251652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t (s)</a:t>
            </a:r>
          </a:p>
        </p:txBody>
      </p:sp>
      <p:cxnSp>
        <p:nvCxnSpPr>
          <p:cNvPr id="8" name="Straight Connector 8"/>
          <p:cNvCxnSpPr/>
          <p:nvPr/>
        </p:nvCxnSpPr>
        <p:spPr>
          <a:xfrm>
            <a:off x="1647732" y="2318676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9"/>
          <p:cNvCxnSpPr/>
          <p:nvPr/>
        </p:nvCxnSpPr>
        <p:spPr>
          <a:xfrm>
            <a:off x="1643204" y="4118676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10"/>
          <p:cNvCxnSpPr/>
          <p:nvPr/>
        </p:nvCxnSpPr>
        <p:spPr>
          <a:xfrm>
            <a:off x="1647732" y="5027860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1"/>
          <p:cNvCxnSpPr/>
          <p:nvPr/>
        </p:nvCxnSpPr>
        <p:spPr>
          <a:xfrm>
            <a:off x="2725093" y="5822890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2"/>
          <p:cNvCxnSpPr/>
          <p:nvPr/>
        </p:nvCxnSpPr>
        <p:spPr>
          <a:xfrm>
            <a:off x="3719466" y="5840735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3"/>
          <p:cNvCxnSpPr/>
          <p:nvPr/>
        </p:nvCxnSpPr>
        <p:spPr>
          <a:xfrm>
            <a:off x="4706294" y="5840734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4"/>
          <p:cNvCxnSpPr/>
          <p:nvPr/>
        </p:nvCxnSpPr>
        <p:spPr>
          <a:xfrm>
            <a:off x="5673506" y="5840733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5"/>
          <p:cNvCxnSpPr/>
          <p:nvPr/>
        </p:nvCxnSpPr>
        <p:spPr>
          <a:xfrm>
            <a:off x="6660334" y="5822890"/>
            <a:ext cx="0" cy="198653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6"/>
          <p:cNvSpPr txBox="1"/>
          <p:nvPr/>
        </p:nvSpPr>
        <p:spPr>
          <a:xfrm>
            <a:off x="1019226" y="2078790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200</a:t>
            </a:r>
          </a:p>
        </p:txBody>
      </p:sp>
      <p:cxnSp>
        <p:nvCxnSpPr>
          <p:cNvPr id="17" name="Straight Connector 17"/>
          <p:cNvCxnSpPr/>
          <p:nvPr/>
        </p:nvCxnSpPr>
        <p:spPr>
          <a:xfrm>
            <a:off x="1668858" y="3202767"/>
            <a:ext cx="190122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8"/>
          <p:cNvSpPr txBox="1"/>
          <p:nvPr/>
        </p:nvSpPr>
        <p:spPr>
          <a:xfrm>
            <a:off x="1041860" y="2944775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150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032807" y="3887843"/>
            <a:ext cx="651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100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204814" y="4797027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50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445966" y="5898241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0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2535339" y="5951835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2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3531224" y="5953776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4</a:t>
            </a:r>
          </a:p>
        </p:txBody>
      </p:sp>
      <p:sp>
        <p:nvSpPr>
          <p:cNvPr id="24" name="TextBox 24"/>
          <p:cNvSpPr txBox="1"/>
          <p:nvPr/>
        </p:nvSpPr>
        <p:spPr>
          <a:xfrm>
            <a:off x="4540312" y="5940062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6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5521533" y="5952553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8</a:t>
            </a:r>
          </a:p>
        </p:txBody>
      </p:sp>
      <p:sp>
        <p:nvSpPr>
          <p:cNvPr id="26" name="TextBox 26"/>
          <p:cNvSpPr txBox="1"/>
          <p:nvPr/>
        </p:nvSpPr>
        <p:spPr>
          <a:xfrm>
            <a:off x="6413304" y="5952535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10</a:t>
            </a:r>
          </a:p>
        </p:txBody>
      </p:sp>
      <p:grpSp>
        <p:nvGrpSpPr>
          <p:cNvPr id="27" name="Group 41"/>
          <p:cNvGrpSpPr/>
          <p:nvPr/>
        </p:nvGrpSpPr>
        <p:grpSpPr>
          <a:xfrm flipV="1">
            <a:off x="1700463" y="2354741"/>
            <a:ext cx="5472819" cy="3610305"/>
            <a:chOff x="1579830" y="2321129"/>
            <a:chExt cx="5472819" cy="3610305"/>
          </a:xfrm>
        </p:grpSpPr>
        <p:sp>
          <p:nvSpPr>
            <p:cNvPr id="28" name="Oval 27"/>
            <p:cNvSpPr/>
            <p:nvPr/>
          </p:nvSpPr>
          <p:spPr>
            <a:xfrm>
              <a:off x="1579830" y="232112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2572636" y="4121263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3561032" y="5034839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4547859" y="549773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515072" y="5707588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3" name="Oval 33"/>
            <p:cNvSpPr/>
            <p:nvPr/>
          </p:nvSpPr>
          <p:spPr>
            <a:xfrm>
              <a:off x="6515480" y="5831851"/>
              <a:ext cx="99583" cy="99583"/>
            </a:xfrm>
            <a:prstGeom prst="ellipse">
              <a:avLst/>
            </a:prstGeom>
            <a:solidFill>
              <a:srgbClr val="FF000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en-US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34" name="Freeform 34"/>
            <p:cNvSpPr/>
            <p:nvPr/>
          </p:nvSpPr>
          <p:spPr>
            <a:xfrm>
              <a:off x="1620570" y="2366388"/>
              <a:ext cx="5432079" cy="3541916"/>
            </a:xfrm>
            <a:custGeom>
              <a:avLst/>
              <a:gdLst>
                <a:gd name="connsiteX0" fmla="*/ 0 w 5432079"/>
                <a:gd name="connsiteY0" fmla="*/ 0 h 3541916"/>
                <a:gd name="connsiteX1" fmla="*/ 1013988 w 5432079"/>
                <a:gd name="connsiteY1" fmla="*/ 1819747 h 3541916"/>
                <a:gd name="connsiteX2" fmla="*/ 1991762 w 5432079"/>
                <a:gd name="connsiteY2" fmla="*/ 2734147 h 3541916"/>
                <a:gd name="connsiteX3" fmla="*/ 3032911 w 5432079"/>
                <a:gd name="connsiteY3" fmla="*/ 3186820 h 3541916"/>
                <a:gd name="connsiteX4" fmla="*/ 3965418 w 5432079"/>
                <a:gd name="connsiteY4" fmla="*/ 3395050 h 3541916"/>
                <a:gd name="connsiteX5" fmla="*/ 4970352 w 5432079"/>
                <a:gd name="connsiteY5" fmla="*/ 3521798 h 3541916"/>
                <a:gd name="connsiteX6" fmla="*/ 5432079 w 5432079"/>
                <a:gd name="connsiteY6" fmla="*/ 3539905 h 354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2079" h="3541916">
                  <a:moveTo>
                    <a:pt x="0" y="0"/>
                  </a:moveTo>
                  <a:cubicBezTo>
                    <a:pt x="341014" y="682028"/>
                    <a:pt x="682028" y="1364056"/>
                    <a:pt x="1013988" y="1819747"/>
                  </a:cubicBezTo>
                  <a:cubicBezTo>
                    <a:pt x="1345948" y="2275438"/>
                    <a:pt x="1655275" y="2506302"/>
                    <a:pt x="1991762" y="2734147"/>
                  </a:cubicBezTo>
                  <a:cubicBezTo>
                    <a:pt x="2328249" y="2961992"/>
                    <a:pt x="2703968" y="3076670"/>
                    <a:pt x="3032911" y="3186820"/>
                  </a:cubicBezTo>
                  <a:cubicBezTo>
                    <a:pt x="3361854" y="3296971"/>
                    <a:pt x="3642511" y="3339220"/>
                    <a:pt x="3965418" y="3395050"/>
                  </a:cubicBezTo>
                  <a:cubicBezTo>
                    <a:pt x="4288325" y="3450880"/>
                    <a:pt x="4725909" y="3497656"/>
                    <a:pt x="4970352" y="3521798"/>
                  </a:cubicBezTo>
                  <a:cubicBezTo>
                    <a:pt x="5214795" y="3545940"/>
                    <a:pt x="5323437" y="3542922"/>
                    <a:pt x="5432079" y="353990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sp>
        <p:nvSpPr>
          <p:cNvPr id="40" name="Rechthoek 39"/>
          <p:cNvSpPr/>
          <p:nvPr/>
        </p:nvSpPr>
        <p:spPr>
          <a:xfrm>
            <a:off x="6861826" y="1293346"/>
            <a:ext cx="761193" cy="642910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txBody>
          <a:bodyPr wrap="square" rtlCol="0" anchor="ctr">
            <a:spAutoFit/>
          </a:bodyPr>
          <a:lstStyle/>
          <a:p>
            <a:pPr algn="ctr"/>
            <a:endParaRPr lang="nl-NL" sz="2400" dirty="0" err="1">
              <a:solidFill>
                <a:prstClr val="black"/>
              </a:solidFill>
              <a:latin typeface="Calibri" pitchFamily="34" charset="0"/>
            </a:endParaRPr>
          </a:p>
        </p:txBody>
      </p:sp>
      <p:grpSp>
        <p:nvGrpSpPr>
          <p:cNvPr id="59" name="Groep 58"/>
          <p:cNvGrpSpPr/>
          <p:nvPr/>
        </p:nvGrpSpPr>
        <p:grpSpPr>
          <a:xfrm>
            <a:off x="1530981" y="2377871"/>
            <a:ext cx="3237094" cy="3751326"/>
            <a:chOff x="1530981" y="2377871"/>
            <a:chExt cx="3237094" cy="3751326"/>
          </a:xfrm>
        </p:grpSpPr>
        <p:cxnSp>
          <p:nvCxnSpPr>
            <p:cNvPr id="44" name="Rechte verbindingslijn 43"/>
            <p:cNvCxnSpPr/>
            <p:nvPr/>
          </p:nvCxnSpPr>
          <p:spPr>
            <a:xfrm>
              <a:off x="4345663" y="2377871"/>
              <a:ext cx="0" cy="375132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Rechte verbindingslijn 45"/>
            <p:cNvCxnSpPr/>
            <p:nvPr/>
          </p:nvCxnSpPr>
          <p:spPr>
            <a:xfrm flipH="1">
              <a:off x="1530981" y="2885522"/>
              <a:ext cx="3237094" cy="9516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8" name="Groep 57"/>
          <p:cNvGrpSpPr/>
          <p:nvPr/>
        </p:nvGrpSpPr>
        <p:grpSpPr>
          <a:xfrm>
            <a:off x="5200072" y="585473"/>
            <a:ext cx="2651630" cy="1200329"/>
            <a:chOff x="5200072" y="585473"/>
            <a:chExt cx="2651630" cy="1200329"/>
          </a:xfrm>
        </p:grpSpPr>
        <p:sp>
          <p:nvSpPr>
            <p:cNvPr id="50" name="Tekstvak 49"/>
            <p:cNvSpPr txBox="1"/>
            <p:nvPr/>
          </p:nvSpPr>
          <p:spPr>
            <a:xfrm>
              <a:off x="5420524" y="585473"/>
              <a:ext cx="243117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FontTx/>
                <a:buChar char="-"/>
              </a:pPr>
              <a:r>
                <a:rPr lang="en-US" sz="2400" dirty="0" err="1" smtClean="0">
                  <a:latin typeface="Calibri" pitchFamily="34" charset="0"/>
                </a:rPr>
                <a:t>Geodriehoek</a:t>
              </a:r>
              <a:endParaRPr lang="en-US" sz="2400" dirty="0" smtClean="0">
                <a:latin typeface="Calibri" pitchFamily="34" charset="0"/>
              </a:endParaRPr>
            </a:p>
            <a:p>
              <a:pPr marL="342900" indent="-342900">
                <a:buFontTx/>
                <a:buChar char="-"/>
              </a:pPr>
              <a:r>
                <a:rPr lang="en-US" dirty="0" err="1" smtClean="0"/>
                <a:t>Potlood</a:t>
              </a:r>
              <a:endParaRPr lang="en-US" dirty="0" smtClean="0"/>
            </a:p>
            <a:p>
              <a:pPr marL="342900" indent="-342900">
                <a:buFontTx/>
                <a:buChar char="-"/>
              </a:pPr>
              <a:r>
                <a:rPr lang="en-US" dirty="0" err="1" smtClean="0"/>
                <a:t>Rekenmachine</a:t>
              </a:r>
              <a:r>
                <a:rPr lang="en-US" dirty="0" smtClean="0"/>
                <a:t> </a:t>
              </a:r>
            </a:p>
          </p:txBody>
        </p:sp>
        <p:sp>
          <p:nvSpPr>
            <p:cNvPr id="51" name="Rechteraccolade 50"/>
            <p:cNvSpPr/>
            <p:nvPr/>
          </p:nvSpPr>
          <p:spPr>
            <a:xfrm flipH="1">
              <a:off x="5200072" y="815332"/>
              <a:ext cx="192743" cy="810268"/>
            </a:xfrm>
            <a:prstGeom prst="rightBrace">
              <a:avLst>
                <a:gd name="adj1" fmla="val 32635"/>
                <a:gd name="adj2" fmla="val 50000"/>
              </a:avLst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</p:grpSp>
      <p:grpSp>
        <p:nvGrpSpPr>
          <p:cNvPr id="60" name="Groep 59"/>
          <p:cNvGrpSpPr/>
          <p:nvPr/>
        </p:nvGrpSpPr>
        <p:grpSpPr>
          <a:xfrm>
            <a:off x="1904408" y="2820842"/>
            <a:ext cx="1586375" cy="830997"/>
            <a:chOff x="1904408" y="2820842"/>
            <a:chExt cx="1586375" cy="830997"/>
          </a:xfrm>
        </p:grpSpPr>
        <p:sp>
          <p:nvSpPr>
            <p:cNvPr id="52" name="Rechteraccolade 51"/>
            <p:cNvSpPr/>
            <p:nvPr/>
          </p:nvSpPr>
          <p:spPr>
            <a:xfrm>
              <a:off x="1904408" y="2922197"/>
              <a:ext cx="126585" cy="296153"/>
            </a:xfrm>
            <a:prstGeom prst="rightBrace">
              <a:avLst>
                <a:gd name="adj1" fmla="val 32635"/>
                <a:gd name="adj2" fmla="val 50000"/>
              </a:avLst>
            </a:prstGeom>
            <a:ln w="19050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3" name="Tekstvak 52"/>
            <p:cNvSpPr txBox="1"/>
            <p:nvPr/>
          </p:nvSpPr>
          <p:spPr>
            <a:xfrm>
              <a:off x="2019098" y="2820842"/>
              <a:ext cx="147168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opmeten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: </a:t>
              </a:r>
            </a:p>
            <a:p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3,5 mm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grpSp>
        <p:nvGrpSpPr>
          <p:cNvPr id="61" name="Groep 60"/>
          <p:cNvGrpSpPr/>
          <p:nvPr/>
        </p:nvGrpSpPr>
        <p:grpSpPr>
          <a:xfrm>
            <a:off x="1853571" y="4132630"/>
            <a:ext cx="2677871" cy="895230"/>
            <a:chOff x="1853571" y="4132630"/>
            <a:chExt cx="2677871" cy="895230"/>
          </a:xfrm>
        </p:grpSpPr>
        <p:sp>
          <p:nvSpPr>
            <p:cNvPr id="54" name="Rechteraccolade 53"/>
            <p:cNvSpPr/>
            <p:nvPr/>
          </p:nvSpPr>
          <p:spPr>
            <a:xfrm>
              <a:off x="1853571" y="4132630"/>
              <a:ext cx="91979" cy="895230"/>
            </a:xfrm>
            <a:prstGeom prst="rightBrace">
              <a:avLst>
                <a:gd name="adj1" fmla="val 32635"/>
                <a:gd name="adj2" fmla="val 50000"/>
              </a:avLst>
            </a:prstGeom>
            <a:ln w="19050">
              <a:solidFill>
                <a:srgbClr val="0070C0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55" name="Tekstvak 54"/>
            <p:cNvSpPr txBox="1"/>
            <p:nvPr/>
          </p:nvSpPr>
          <p:spPr>
            <a:xfrm>
              <a:off x="1956891" y="4203379"/>
              <a:ext cx="25745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opmeten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: 11,5 mm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  <p:grpSp>
        <p:nvGrpSpPr>
          <p:cNvPr id="62" name="Groep 61"/>
          <p:cNvGrpSpPr/>
          <p:nvPr/>
        </p:nvGrpSpPr>
        <p:grpSpPr>
          <a:xfrm>
            <a:off x="4819945" y="3494558"/>
            <a:ext cx="4540025" cy="952373"/>
            <a:chOff x="4819945" y="3494558"/>
            <a:chExt cx="4540025" cy="952373"/>
          </a:xfrm>
        </p:grpSpPr>
        <p:sp>
          <p:nvSpPr>
            <p:cNvPr id="56" name="Tekstvak 55"/>
            <p:cNvSpPr txBox="1"/>
            <p:nvPr/>
          </p:nvSpPr>
          <p:spPr>
            <a:xfrm>
              <a:off x="4819945" y="3494558"/>
              <a:ext cx="45400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x = 150 + 3,5/11,5 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  <a:sym typeface="Symbol" panose="05050102010706020507" pitchFamily="18" charset="2"/>
                </a:rPr>
                <a:t> 50 = 165,2 m  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p:sp>
          <p:nvSpPr>
            <p:cNvPr id="57" name="Tekstvak 56"/>
            <p:cNvSpPr txBox="1"/>
            <p:nvPr/>
          </p:nvSpPr>
          <p:spPr>
            <a:xfrm>
              <a:off x="4819945" y="3985266"/>
              <a:ext cx="36275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(</a:t>
              </a:r>
              <a:r>
                <a:rPr lang="en-US" sz="2400" dirty="0" err="1" smtClean="0">
                  <a:solidFill>
                    <a:srgbClr val="0070C0"/>
                  </a:solidFill>
                  <a:latin typeface="Calibri" pitchFamily="34" charset="0"/>
                </a:rPr>
                <a:t>eindantwoord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</a:rPr>
                <a:t>: x</a:t>
              </a:r>
              <a:r>
                <a:rPr lang="en-US" sz="2400" dirty="0" smtClean="0">
                  <a:solidFill>
                    <a:srgbClr val="0070C0"/>
                  </a:solidFill>
                  <a:latin typeface="Calibri" pitchFamily="34" charset="0"/>
                  <a:sym typeface="Symbol" panose="05050102010706020507" pitchFamily="18" charset="2"/>
                </a:rPr>
                <a:t> = 165 m)  </a:t>
              </a:r>
              <a:endParaRPr lang="nl-NL" sz="2400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3623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3047890" y="2585408"/>
            <a:ext cx="4646649" cy="2419092"/>
            <a:chOff x="3047890" y="2585408"/>
            <a:chExt cx="4646649" cy="2419092"/>
          </a:xfrm>
        </p:grpSpPr>
        <p:sp>
          <p:nvSpPr>
            <p:cNvPr id="44" name="Rechthoek 43"/>
            <p:cNvSpPr/>
            <p:nvPr/>
          </p:nvSpPr>
          <p:spPr>
            <a:xfrm>
              <a:off x="3047890" y="3519314"/>
              <a:ext cx="2404179" cy="1485186"/>
            </a:xfrm>
            <a:prstGeom prst="rect">
              <a:avLst/>
            </a:prstGeom>
            <a:solidFill>
              <a:srgbClr val="92D050"/>
            </a:solidFill>
            <a:ln w="28575">
              <a:noFill/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nl-NL" sz="2400" dirty="0" err="1">
                <a:solidFill>
                  <a:prstClr val="black"/>
                </a:solidFill>
                <a:latin typeface="Calibri" pitchFamily="34" charset="0"/>
              </a:endParaRPr>
            </a:p>
          </p:txBody>
        </p:sp>
        <p:sp>
          <p:nvSpPr>
            <p:cNvPr id="46" name="Tekstvak 45"/>
            <p:cNvSpPr txBox="1"/>
            <p:nvPr/>
          </p:nvSpPr>
          <p:spPr>
            <a:xfrm>
              <a:off x="3267301" y="2585408"/>
              <a:ext cx="44272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70C0"/>
                  </a:solidFill>
                  <a:latin typeface="Calibri" pitchFamily="34" charset="0"/>
                </a:rPr>
                <a:t>=OPPERVLAKTE ONDER GRAFIEK!</a:t>
              </a:r>
              <a:endParaRPr lang="nl-NL" sz="2400" b="1" dirty="0" smtClean="0">
                <a:solidFill>
                  <a:srgbClr val="0070C0"/>
                </a:solidFill>
                <a:latin typeface="Calibri" pitchFamily="34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Tekstvak 46"/>
                <p:cNvSpPr txBox="1"/>
                <p:nvPr/>
              </p:nvSpPr>
              <p:spPr>
                <a:xfrm>
                  <a:off x="3250251" y="3973741"/>
                  <a:ext cx="205742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10∙6=60 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oMath>
                    </m:oMathPara>
                  </a14:m>
                  <a:endParaRPr lang="nl-NL" sz="2400" dirty="0" smtClean="0">
                    <a:latin typeface="Calibri" pitchFamily="34" charset="0"/>
                  </a:endParaRPr>
                </a:p>
              </p:txBody>
            </p:sp>
          </mc:Choice>
          <mc:Fallback xmlns="">
            <p:sp>
              <p:nvSpPr>
                <p:cNvPr id="47" name="Tekstvak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50251" y="3973741"/>
                  <a:ext cx="2057423" cy="461665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 </a:t>
            </a:r>
            <a:r>
              <a:rPr lang="en-US" dirty="0" err="1" smtClean="0"/>
              <a:t>snelheid</a:t>
            </a:r>
            <a:r>
              <a:rPr lang="en-US" dirty="0" smtClean="0"/>
              <a:t> </a:t>
            </a:r>
            <a:r>
              <a:rPr lang="en-US" dirty="0" err="1" smtClean="0"/>
              <a:t>naar</a:t>
            </a:r>
            <a:r>
              <a:rPr lang="en-US" dirty="0" smtClean="0"/>
              <a:t> </a:t>
            </a:r>
            <a:r>
              <a:rPr lang="en-US" dirty="0" err="1" smtClean="0"/>
              <a:t>plaats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00048" y="756138"/>
            <a:ext cx="8546123" cy="5723792"/>
          </a:xfrm>
        </p:spPr>
        <p:txBody>
          <a:bodyPr/>
          <a:lstStyle/>
          <a:p>
            <a:r>
              <a:rPr lang="en-US" dirty="0" err="1" smtClean="0"/>
              <a:t>Uit</a:t>
            </a:r>
            <a:r>
              <a:rPr lang="en-US" dirty="0" smtClean="0"/>
              <a:t> </a:t>
            </a:r>
            <a:r>
              <a:rPr lang="en-US" dirty="0" err="1" smtClean="0"/>
              <a:t>grafiek</a:t>
            </a:r>
            <a:r>
              <a:rPr lang="en-US" dirty="0" smtClean="0"/>
              <a:t>:</a:t>
            </a:r>
          </a:p>
          <a:p>
            <a:pPr lvl="1"/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1144771" y="1261928"/>
                <a:ext cx="763709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i="1" u="sng" dirty="0" smtClean="0"/>
                  <a:t>Voorbeeld</a:t>
                </a:r>
                <a:r>
                  <a:rPr lang="en-US" i="1" dirty="0"/>
                  <a:t>:</a:t>
                </a:r>
                <a:r>
                  <a:rPr lang="en-US" i="1" dirty="0" smtClean="0"/>
                  <a:t> </a:t>
                </a:r>
                <a:r>
                  <a:rPr lang="en-US" i="1" dirty="0" err="1"/>
                  <a:t>bepaal</a:t>
                </a:r>
                <a:r>
                  <a:rPr lang="en-US" i="1" dirty="0"/>
                  <a:t> </a:t>
                </a:r>
                <a:r>
                  <a:rPr lang="en-US" i="1" dirty="0" smtClean="0"/>
                  <a:t>de </a:t>
                </a:r>
                <a:r>
                  <a:rPr lang="en-US" i="1" dirty="0" err="1" smtClean="0"/>
                  <a:t>verplaatsing</a:t>
                </a:r>
                <a:r>
                  <a:rPr lang="en-US" i="1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en-US" i="1" dirty="0" smtClean="0"/>
                  <a:t> </a:t>
                </a:r>
                <a:r>
                  <a:rPr lang="en-US" i="1" dirty="0"/>
                  <a:t> </a:t>
                </a:r>
                <a:r>
                  <a:rPr lang="en-US" i="1" dirty="0" err="1"/>
                  <a:t>tussen</a:t>
                </a:r>
                <a:r>
                  <a:rPr lang="en-US" i="1" dirty="0"/>
                  <a:t> 2,0 en 8,0 s</a:t>
                </a:r>
                <a:endParaRPr lang="nl-NL" i="1" dirty="0"/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4771" y="1261928"/>
                <a:ext cx="7637090" cy="461665"/>
              </a:xfrm>
              <a:prstGeom prst="rect">
                <a:avLst/>
              </a:prstGeom>
              <a:blipFill rotWithShape="0">
                <a:blip r:embed="rId2"/>
                <a:stretch>
                  <a:fillRect l="-1277" t="-10526" b="-2894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ep 6"/>
          <p:cNvGrpSpPr/>
          <p:nvPr/>
        </p:nvGrpSpPr>
        <p:grpSpPr>
          <a:xfrm>
            <a:off x="1144771" y="1819748"/>
            <a:ext cx="5852665" cy="3988764"/>
            <a:chOff x="490753" y="1825220"/>
            <a:chExt cx="7177531" cy="4891695"/>
          </a:xfrm>
        </p:grpSpPr>
        <p:cxnSp>
          <p:nvCxnSpPr>
            <p:cNvPr id="8" name="Straight Connector 4"/>
            <p:cNvCxnSpPr/>
            <p:nvPr/>
          </p:nvCxnSpPr>
          <p:spPr>
            <a:xfrm>
              <a:off x="1837852" y="1973712"/>
              <a:ext cx="0" cy="37571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5"/>
            <p:cNvCxnSpPr/>
            <p:nvPr/>
          </p:nvCxnSpPr>
          <p:spPr>
            <a:xfrm>
              <a:off x="1837852" y="5730900"/>
              <a:ext cx="583043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6"/>
            <p:cNvSpPr txBox="1"/>
            <p:nvPr/>
          </p:nvSpPr>
          <p:spPr>
            <a:xfrm rot="16200000">
              <a:off x="-60242" y="3112880"/>
              <a:ext cx="1668161" cy="56617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v (m/s)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</a:t>
              </a:r>
              <a:endParaRPr lang="en-US" sz="2400" dirty="0" smtClean="0">
                <a:latin typeface="Calibri" pitchFamily="34" charset="0"/>
              </a:endParaRPr>
            </a:p>
          </p:txBody>
        </p:sp>
        <p:sp>
          <p:nvSpPr>
            <p:cNvPr id="11" name="TextBox 7"/>
            <p:cNvSpPr txBox="1"/>
            <p:nvPr/>
          </p:nvSpPr>
          <p:spPr>
            <a:xfrm>
              <a:off x="4199033" y="6150744"/>
              <a:ext cx="1183850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t (s)</a:t>
              </a:r>
              <a:r>
                <a:rPr lang="en-US" sz="2400" dirty="0" smtClean="0">
                  <a:latin typeface="Calibri" pitchFamily="34" charset="0"/>
                  <a:sym typeface="Symbol" panose="05050102010706020507" pitchFamily="18" charset="2"/>
                </a:rPr>
                <a:t></a:t>
              </a:r>
              <a:endParaRPr lang="en-US" sz="2400" dirty="0" smtClean="0">
                <a:latin typeface="Calibri" pitchFamily="34" charset="0"/>
              </a:endParaRPr>
            </a:p>
          </p:txBody>
        </p:sp>
        <p:cxnSp>
          <p:nvCxnSpPr>
            <p:cNvPr id="12" name="Straight Connector 8"/>
            <p:cNvCxnSpPr/>
            <p:nvPr/>
          </p:nvCxnSpPr>
          <p:spPr>
            <a:xfrm>
              <a:off x="1747319" y="2109514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9"/>
            <p:cNvCxnSpPr/>
            <p:nvPr/>
          </p:nvCxnSpPr>
          <p:spPr>
            <a:xfrm>
              <a:off x="1742791" y="3909514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0"/>
            <p:cNvCxnSpPr/>
            <p:nvPr/>
          </p:nvCxnSpPr>
          <p:spPr>
            <a:xfrm>
              <a:off x="1747319" y="4818698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1"/>
            <p:cNvCxnSpPr/>
            <p:nvPr/>
          </p:nvCxnSpPr>
          <p:spPr>
            <a:xfrm>
              <a:off x="2824680" y="5613728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2"/>
            <p:cNvCxnSpPr/>
            <p:nvPr/>
          </p:nvCxnSpPr>
          <p:spPr>
            <a:xfrm>
              <a:off x="3819053" y="5631573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3"/>
            <p:cNvCxnSpPr/>
            <p:nvPr/>
          </p:nvCxnSpPr>
          <p:spPr>
            <a:xfrm>
              <a:off x="4805881" y="5631572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4"/>
            <p:cNvCxnSpPr/>
            <p:nvPr/>
          </p:nvCxnSpPr>
          <p:spPr>
            <a:xfrm>
              <a:off x="5773093" y="5631571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5"/>
            <p:cNvCxnSpPr/>
            <p:nvPr/>
          </p:nvCxnSpPr>
          <p:spPr>
            <a:xfrm>
              <a:off x="6759921" y="5613728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6"/>
            <p:cNvSpPr txBox="1"/>
            <p:nvPr/>
          </p:nvSpPr>
          <p:spPr>
            <a:xfrm>
              <a:off x="1029994" y="1825220"/>
              <a:ext cx="607849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20</a:t>
              </a:r>
            </a:p>
          </p:txBody>
        </p:sp>
        <p:cxnSp>
          <p:nvCxnSpPr>
            <p:cNvPr id="21" name="Straight Connector 17"/>
            <p:cNvCxnSpPr/>
            <p:nvPr/>
          </p:nvCxnSpPr>
          <p:spPr>
            <a:xfrm>
              <a:off x="1768445" y="2993605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8"/>
            <p:cNvSpPr txBox="1"/>
            <p:nvPr/>
          </p:nvSpPr>
          <p:spPr>
            <a:xfrm>
              <a:off x="1042215" y="2712818"/>
              <a:ext cx="607849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15</a:t>
              </a:r>
            </a:p>
          </p:txBody>
        </p:sp>
        <p:sp>
          <p:nvSpPr>
            <p:cNvPr id="23" name="TextBox 19"/>
            <p:cNvSpPr txBox="1"/>
            <p:nvPr/>
          </p:nvSpPr>
          <p:spPr>
            <a:xfrm>
              <a:off x="1018386" y="3617446"/>
              <a:ext cx="607849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</a:t>
              </a:r>
            </a:p>
          </p:txBody>
        </p:sp>
        <p:sp>
          <p:nvSpPr>
            <p:cNvPr id="24" name="TextBox 20"/>
            <p:cNvSpPr txBox="1"/>
            <p:nvPr/>
          </p:nvSpPr>
          <p:spPr>
            <a:xfrm>
              <a:off x="1179979" y="4545112"/>
              <a:ext cx="417159" cy="5661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5</a:t>
              </a:r>
            </a:p>
          </p:txBody>
        </p:sp>
        <p:sp>
          <p:nvSpPr>
            <p:cNvPr id="25" name="TextBox 21"/>
            <p:cNvSpPr txBox="1"/>
            <p:nvPr/>
          </p:nvSpPr>
          <p:spPr>
            <a:xfrm>
              <a:off x="1545553" y="5689079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0</a:t>
              </a:r>
            </a:p>
          </p:txBody>
        </p:sp>
        <p:sp>
          <p:nvSpPr>
            <p:cNvPr id="26" name="TextBox 22"/>
            <p:cNvSpPr txBox="1"/>
            <p:nvPr/>
          </p:nvSpPr>
          <p:spPr>
            <a:xfrm>
              <a:off x="2634926" y="574267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</a:t>
              </a:r>
            </a:p>
          </p:txBody>
        </p:sp>
        <p:sp>
          <p:nvSpPr>
            <p:cNvPr id="27" name="TextBox 23"/>
            <p:cNvSpPr txBox="1"/>
            <p:nvPr/>
          </p:nvSpPr>
          <p:spPr>
            <a:xfrm>
              <a:off x="3630811" y="574461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4</a:t>
              </a:r>
            </a:p>
          </p:txBody>
        </p:sp>
        <p:sp>
          <p:nvSpPr>
            <p:cNvPr id="28" name="TextBox 24"/>
            <p:cNvSpPr txBox="1"/>
            <p:nvPr/>
          </p:nvSpPr>
          <p:spPr>
            <a:xfrm>
              <a:off x="4639899" y="5730900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6</a:t>
              </a:r>
            </a:p>
          </p:txBody>
        </p:sp>
        <p:sp>
          <p:nvSpPr>
            <p:cNvPr id="29" name="TextBox 25"/>
            <p:cNvSpPr txBox="1"/>
            <p:nvPr/>
          </p:nvSpPr>
          <p:spPr>
            <a:xfrm>
              <a:off x="5621120" y="5743391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8</a:t>
              </a:r>
            </a:p>
          </p:txBody>
        </p:sp>
        <p:sp>
          <p:nvSpPr>
            <p:cNvPr id="30" name="TextBox 26"/>
            <p:cNvSpPr txBox="1"/>
            <p:nvPr/>
          </p:nvSpPr>
          <p:spPr>
            <a:xfrm>
              <a:off x="6512891" y="5743373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</a:t>
              </a:r>
            </a:p>
          </p:txBody>
        </p:sp>
      </p:grpSp>
      <p:cxnSp>
        <p:nvCxnSpPr>
          <p:cNvPr id="37" name="Rechte verbindingslijn 36"/>
          <p:cNvCxnSpPr/>
          <p:nvPr/>
        </p:nvCxnSpPr>
        <p:spPr>
          <a:xfrm>
            <a:off x="2273188" y="3519314"/>
            <a:ext cx="3974502" cy="0"/>
          </a:xfrm>
          <a:prstGeom prst="line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hthoek 44"/>
              <p:cNvSpPr/>
              <p:nvPr/>
            </p:nvSpPr>
            <p:spPr>
              <a:xfrm>
                <a:off x="3236237" y="2084430"/>
                <a:ext cx="5638147" cy="4917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/>
                            </a:rPr>
                            <m:t>Δ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𝑥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=</m:t>
                          </m:r>
                          <m:r>
                            <a:rPr lang="en-US" i="1">
                              <a:latin typeface="Cambria Math"/>
                              <a:ea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𝑔𝑒𝑚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∙</m:t>
                      </m:r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  <a:ea typeface="Cambria Math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𝑡</m:t>
                      </m:r>
                      <m:r>
                        <a:rPr lang="en-US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/>
                        </a:rPr>
                        <m:t>10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∙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8,0−2,0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=60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/>
                        </a:rPr>
                        <m:t>𝑚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45" name="Rechthoek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6237" y="2084430"/>
                <a:ext cx="5638147" cy="491738"/>
              </a:xfrm>
              <a:prstGeom prst="rect">
                <a:avLst/>
              </a:prstGeom>
              <a:blipFill rotWithShape="0">
                <a:blip r:embed="rId3"/>
                <a:stretch>
                  <a:fillRect b="-740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/>
          <p:cNvGrpSpPr/>
          <p:nvPr/>
        </p:nvGrpSpPr>
        <p:grpSpPr>
          <a:xfrm>
            <a:off x="3047890" y="3358836"/>
            <a:ext cx="2404179" cy="1712105"/>
            <a:chOff x="3047890" y="3358836"/>
            <a:chExt cx="2404179" cy="1712105"/>
          </a:xfrm>
        </p:grpSpPr>
        <p:cxnSp>
          <p:nvCxnSpPr>
            <p:cNvPr id="40" name="Rechte verbindingslijn 39"/>
            <p:cNvCxnSpPr/>
            <p:nvPr/>
          </p:nvCxnSpPr>
          <p:spPr>
            <a:xfrm>
              <a:off x="3047890" y="3358836"/>
              <a:ext cx="0" cy="1712105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Rechte verbindingslijn 41"/>
            <p:cNvCxnSpPr/>
            <p:nvPr/>
          </p:nvCxnSpPr>
          <p:spPr>
            <a:xfrm>
              <a:off x="5452069" y="3376942"/>
              <a:ext cx="0" cy="1655264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2099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dash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1262</TotalTime>
  <Words>205</Words>
  <Application>Microsoft Office PowerPoint</Application>
  <PresentationFormat>Diavoorstelling (4:3)</PresentationFormat>
  <Paragraphs>71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10" baseType="lpstr">
      <vt:lpstr>Arial</vt:lpstr>
      <vt:lpstr>Calibri</vt:lpstr>
      <vt:lpstr>Cambria Math</vt:lpstr>
      <vt:lpstr>Courier New</vt:lpstr>
      <vt:lpstr>Symbol</vt:lpstr>
      <vt:lpstr>Office-thema</vt:lpstr>
      <vt:lpstr>§2.2 Eenparig rechtlijnige beweging</vt:lpstr>
      <vt:lpstr>Van plaats naar snelheid</vt:lpstr>
      <vt:lpstr>Nauwkeurig werken</vt:lpstr>
      <vt:lpstr>Van snelheid naar plaats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Kim van Ommering</cp:lastModifiedBy>
  <cp:revision>454</cp:revision>
  <dcterms:created xsi:type="dcterms:W3CDTF">2011-12-07T18:12:19Z</dcterms:created>
  <dcterms:modified xsi:type="dcterms:W3CDTF">2016-02-04T17:47:47Z</dcterms:modified>
</cp:coreProperties>
</file>